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6"/>
  </p:notesMasterIdLst>
  <p:sldIdLst>
    <p:sldId id="344" r:id="rId4"/>
    <p:sldId id="311" r:id="rId5"/>
    <p:sldId id="313" r:id="rId6"/>
    <p:sldId id="355" r:id="rId7"/>
    <p:sldId id="347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49" r:id="rId18"/>
    <p:sldId id="388" r:id="rId19"/>
    <p:sldId id="389" r:id="rId20"/>
    <p:sldId id="390" r:id="rId21"/>
    <p:sldId id="351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53" r:id="rId30"/>
    <p:sldId id="398" r:id="rId31"/>
    <p:sldId id="399" r:id="rId32"/>
    <p:sldId id="400" r:id="rId33"/>
    <p:sldId id="401" r:id="rId34"/>
    <p:sldId id="404" r:id="rId35"/>
    <p:sldId id="405" r:id="rId36"/>
    <p:sldId id="402" r:id="rId37"/>
    <p:sldId id="403" r:id="rId38"/>
    <p:sldId id="406" r:id="rId39"/>
    <p:sldId id="407" r:id="rId40"/>
    <p:sldId id="408" r:id="rId41"/>
    <p:sldId id="409" r:id="rId42"/>
    <p:sldId id="410" r:id="rId43"/>
    <p:sldId id="303" r:id="rId44"/>
    <p:sldId id="3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1" autoAdjust="0"/>
    <p:restoredTop sz="95822" autoAdjust="0"/>
  </p:normalViewPr>
  <p:slideViewPr>
    <p:cSldViewPr snapToGrid="0" showGuides="1">
      <p:cViewPr varScale="1">
        <p:scale>
          <a:sx n="76" d="100"/>
          <a:sy n="76" d="100"/>
        </p:scale>
        <p:origin x="126" y="294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ZeroCho/nodejs-book/tree/master/ch11/11.2/gif-chat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405374" y="5853098"/>
            <a:ext cx="3356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컴퓨터공학</a:t>
            </a:r>
            <a:r>
              <a:rPr lang="en-US" altLang="ko-KR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: </a:t>
            </a:r>
            <a:r>
              <a:rPr lang="ko-KR" altLang="en-US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이현주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26895" y="293344"/>
            <a:ext cx="93608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11_ 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웹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DB 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수업자료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0304" y="2567224"/>
            <a:ext cx="5985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TEST_ </a:t>
            </a:r>
            <a:r>
              <a:rPr lang="ko-KR" altLang="en-US" sz="4400" b="1" dirty="0">
                <a:solidFill>
                  <a:schemeClr val="bg1"/>
                </a:solidFill>
              </a:rPr>
              <a:t>채팅 방 만들기</a:t>
            </a: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3400" y="2631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/>
              <a:t>프런트엔드</a:t>
            </a:r>
            <a:r>
              <a:rPr lang="ko-KR" altLang="en-US" sz="4000" dirty="0"/>
              <a:t> 에서 메시지 답장하기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31091" y="1470919"/>
            <a:ext cx="937260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index.pug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를 작성하고 스크립트 작성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new </a:t>
            </a:r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WebSocket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은 최신 브라우저에서 지원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인수로 서버의 주소를 입력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onopen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이벤트리스너는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서버와 연결되었을 때 호출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onmessage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이벤트리스너는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서버에서 메시지가 올 때 호출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event.data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에 서버 메시지 내용이 들어 있음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webSocket.send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로 서버로 메시지 전달 가능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F20381-C875-44AE-87CC-0DFEB7E6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4" y="1130037"/>
            <a:ext cx="4327781" cy="3795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99EC41-6309-4E2C-AAE8-37C6275C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25661"/>
            <a:ext cx="5736772" cy="2950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7395" y="5100990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</a:rPr>
              <a:t>views/</a:t>
            </a:r>
            <a:r>
              <a:rPr lang="en-US" altLang="ko-KR" sz="2000" dirty="0" err="1">
                <a:solidFill>
                  <a:schemeClr val="accent3">
                    <a:lumMod val="75000"/>
                  </a:schemeClr>
                </a:solidFill>
              </a:rPr>
              <a:t>index.pug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2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00743" y="2018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서버 실행하기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4937" y="1344262"/>
            <a:ext cx="810771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http://localhost:8005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접속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F12 console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탭 실행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접속하는 순간부터 노드의 콘솔과 브라우저의 콘솔에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초마다 메시지 찍힘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BB2150-0212-4EFF-97F2-B4A9FDAC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343" y="1994396"/>
            <a:ext cx="2974719" cy="1832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BD8542-FC4F-446F-B72A-380E981B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04" y="3826576"/>
            <a:ext cx="8711391" cy="27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6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8279" y="28969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Network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요청 확인하기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51395" y="1501070"/>
            <a:ext cx="390971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개발자 도구의 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Network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탭 열기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websocket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요청 한 번으로 지속적으로 데이터 주고 받음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FF23B-1C27-4BEF-9E91-15A14974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54" y="1971067"/>
            <a:ext cx="7126943" cy="17111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FA435-2875-47BA-9FE8-A61D2BCF3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3983152"/>
            <a:ext cx="6555074" cy="28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7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09600" y="2998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다른 브라우저로도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90881" y="1623742"/>
            <a:ext cx="10147234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다른 브라우저에서 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http://localhost:8005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에 접속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접속한 브라우저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클라이언트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가 두 개라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서버가 받는 메시지의 양도 두 배가 됨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41E108-79B3-46E7-8FEB-8C3BC8A2A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97" y="2417914"/>
            <a:ext cx="7383429" cy="16688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278222-0129-41AC-91E6-786FABB8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082" y="4106056"/>
            <a:ext cx="3154432" cy="25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00743" y="2889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클라이언트 하나 종료하기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34424" y="1529320"/>
            <a:ext cx="810771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브라우저를 하나 종료하기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콘솔에 접속 해제 메시지가 뜨고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메시지의 양이 하나가 됨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편의성을 위해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모듈 대신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Socket.IO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모듈 사용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7AEAE-2B4E-4A97-891A-B4358D43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15" y="2340520"/>
            <a:ext cx="3613246" cy="27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1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767871" y="2232178"/>
            <a:ext cx="6307186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Socket.IO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사용하기 </a:t>
            </a:r>
            <a:r>
              <a:rPr lang="en-US" altLang="ko-KR" sz="28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12.3</a:t>
            </a:r>
            <a:endParaRPr lang="ko-KR" altLang="en-US" sz="28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63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714" y="2671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Socket.IO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설치하기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74914" y="1477031"/>
            <a:ext cx="5744806" cy="49128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npm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socket.io</a:t>
            </a: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패키지 대신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Socket.IO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연결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Socket.IO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패키지를 불러와 익스프레스 서버와 연결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두 번째 인수는 클라이언트와 연결할 수 있는 경로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(/socket.io)</a:t>
            </a:r>
          </a:p>
          <a:p>
            <a:pPr lvl="1"/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connection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이벤트는 서버와 연결되었을 때 호출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콜백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으로 소켓 객체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(socket)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제공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socket.request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로 요청 객체에 접근 가능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, socket.id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로 소켓 고유 아이디 확인 가능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disconnect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이벤트는 연결 종료 시 호출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, error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는 에러 발생 시 호출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reply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는 사용자가 직접 만들 이벤트로 클라이언트에서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reply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이벤트 발생 시 서버에 전달됨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socket.emit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으로 메시지 전달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첫 번째 인수는 이벤트 명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두 번째 인수가 메시지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B45DA-2848-40FB-8CBD-1DA60F7F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20" y="1477031"/>
            <a:ext cx="5183470" cy="47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6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628" y="25626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클라이언트에서 메시지 주고 받기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43281" y="1581830"/>
            <a:ext cx="4937111" cy="4317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index.html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수정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/socket.io/socket.io.js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스크립트를 넣어주어야 함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io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객체 제공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connect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메서드로 서버 주소로 연결하고 서버의 설정과 같은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path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입력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(/socket.io)</a:t>
            </a: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서버 주소가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http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프로토콜임에 유의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news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리스너로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서버에서 오는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news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 대기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socket.emit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(‘reply’,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메시지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로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reply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 발생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98390-C877-49CA-8230-D7E81DF4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44" y="1990390"/>
            <a:ext cx="4264107" cy="687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C80C1E-D678-4B9B-9FD1-EBDB9DD5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21" y="2775857"/>
            <a:ext cx="3464062" cy="1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3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3400" y="3134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서버 실행하기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52295" y="1485775"/>
            <a:ext cx="4813183" cy="42836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http://localhost:8005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에 접속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개발자 도구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Network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탭을 보면 웹 소켓과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폴링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연결 둘 다 있음 확인 가능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Socket.IO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는 먼저 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폴링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방식으로 연결 후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웹 소켓을 지원하지 않는 브라우저를 위해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웹 소켓을 사용할 수 있다면 웹 소켓으로 업그레이드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웹 소켓만 사용하고 싶다면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transports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옵션을 다음과 같이 주면 됨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4DB24-5EF9-4DD3-BAFF-E823E10C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73" y="611681"/>
            <a:ext cx="5888989" cy="1748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12E443-5893-46A1-918E-869FDEE5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6" y="2450388"/>
            <a:ext cx="3518088" cy="2625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D7384B-299C-4749-975C-C66C4C51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5166347"/>
            <a:ext cx="5619174" cy="169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3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99990" y="2177750"/>
            <a:ext cx="8822238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실시간 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GIF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 방 만들기 </a:t>
            </a:r>
            <a:r>
              <a:rPr lang="en-US" altLang="ko-KR" sz="32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12.4</a:t>
            </a:r>
            <a:endParaRPr lang="ko-KR" altLang="en-US" sz="32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5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49206" y="2113047"/>
            <a:ext cx="6307186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웹 소켓 이해하기 </a:t>
            </a:r>
            <a:r>
              <a:rPr lang="en-US" altLang="ko-KR" sz="24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-12.1</a:t>
            </a:r>
            <a:endParaRPr lang="ko-KR" altLang="en-US" sz="24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18457" y="3760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프로젝트 구조 갖추기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03274" y="1701573"/>
            <a:ext cx="8107709" cy="36324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돋움" panose="020B0600000101010101" pitchFamily="50" charset="-127"/>
                <a:ea typeface="돋움" panose="020B0600000101010101" pitchFamily="50" charset="-127"/>
              </a:rPr>
              <a:t>필요 패키지 설치 후 스키마 작성</a:t>
            </a:r>
            <a:endParaRPr lang="en-US" altLang="ko-KR" sz="2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>
                <a:latin typeface="돋움" panose="020B0600000101010101" pitchFamily="50" charset="-127"/>
                <a:ea typeface="돋움" panose="020B0600000101010101" pitchFamily="50" charset="-127"/>
              </a:rPr>
              <a:t>color-hash</a:t>
            </a:r>
            <a:r>
              <a:rPr lang="ko-KR" altLang="en-US" sz="2000">
                <a:latin typeface="돋움" panose="020B0600000101010101" pitchFamily="50" charset="-127"/>
                <a:ea typeface="돋움" panose="020B0600000101010101" pitchFamily="50" charset="-127"/>
              </a:rPr>
              <a:t>는 익명 닉네임에 컬러를 줄 때 사용</a:t>
            </a:r>
            <a:endParaRPr lang="en-US" altLang="ko-KR" sz="20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A3FEF-A547-44A6-BB8E-8FE6C553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20" y="2179411"/>
            <a:ext cx="4409251" cy="9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8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0486" y="3542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스키마 생성하기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90880" y="1333377"/>
            <a:ext cx="810770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채팅방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스키마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(room.js)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와 채팅 스키마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(chat.js)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작성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E25A4E-C56A-4B35-86B5-04B7812D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29" y="1758398"/>
            <a:ext cx="3248036" cy="5099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6AFAF6-D4D1-4D7F-AC3C-13CA3601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67" y="1758398"/>
            <a:ext cx="3569722" cy="50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14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5171" y="32430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스키마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97429" y="1459624"/>
            <a:ext cx="5220615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스키마를 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index.js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와 연결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익스프레스와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몽구스를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연결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env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파일에 비밀키 입력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6569A-C7C0-43C6-9647-F65A441A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44" y="384308"/>
            <a:ext cx="4107627" cy="919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AF9499-A0B9-44F3-81AE-76B92C47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44" y="1363404"/>
            <a:ext cx="5044510" cy="53473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B1C4A-3623-420C-B7DC-48018F6B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22" y="2876051"/>
            <a:ext cx="2442972" cy="1336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D5673B-0550-4F7C-8A69-6826904E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794" y="2785187"/>
            <a:ext cx="3225361" cy="36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9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5171" y="2473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/>
              <a:t>프런트엔드</a:t>
            </a:r>
            <a:r>
              <a:rPr lang="ko-KR" altLang="en-US" sz="4000" dirty="0"/>
              <a:t> 파일 작성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6685" y="1572863"/>
            <a:ext cx="10863943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https://github.com/ZeroCho/nodejs-book/tree/master/ch12/12.4/gif-chat</a:t>
            </a: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views/layout.html, public/main.css, views/main.html, views/room.html, views/chat.html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작성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main.html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의 코드에서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io.connect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의 주소가 달라졌다는 점에 주목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주소의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/room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은 네임스페이스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같은 네임스페이스끼리만 데이터 전달 가능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socket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에는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newRoom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새 방 생성 시 목록에 방 추가 이벤트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과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removeRoom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방 폭파 시 목록에서 방 제거 이벤트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 연결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chat.html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에서는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/chat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네임스페이스에 연결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join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방에 참가할 때 들어왔다는 시스템 메시지 등록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exit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방에서 나갈 때 나갔다는 시스템 메시지 등록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연결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87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4286" y="3215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socket.js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에 소켓 이벤트 연결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25855" y="1535568"/>
            <a:ext cx="510993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socket.js </a:t>
            </a:r>
            <a:r>
              <a:rPr lang="ko-KR" altLang="en-US" sz="2400" dirty="0"/>
              <a:t>수정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app.set</a:t>
            </a:r>
            <a:r>
              <a:rPr lang="en-US" altLang="ko-KR" sz="2000" dirty="0"/>
              <a:t>(‘</a:t>
            </a:r>
            <a:r>
              <a:rPr lang="en-US" altLang="ko-KR" sz="2000" dirty="0" err="1"/>
              <a:t>io</a:t>
            </a:r>
            <a:r>
              <a:rPr lang="en-US" altLang="ko-KR" sz="2000" dirty="0"/>
              <a:t>’, </a:t>
            </a:r>
            <a:r>
              <a:rPr lang="en-US" altLang="ko-KR" sz="2000" dirty="0" err="1"/>
              <a:t>io</a:t>
            </a:r>
            <a:r>
              <a:rPr lang="en-US" altLang="ko-KR" sz="2000" dirty="0"/>
              <a:t>);</a:t>
            </a:r>
            <a:r>
              <a:rPr lang="ko-KR" altLang="en-US" sz="2000" dirty="0"/>
              <a:t>로 라우터에서 </a:t>
            </a:r>
            <a:r>
              <a:rPr lang="en-US" altLang="ko-KR" sz="2000" dirty="0" err="1"/>
              <a:t>io</a:t>
            </a:r>
            <a:r>
              <a:rPr lang="en-US" altLang="ko-KR" sz="2000" dirty="0"/>
              <a:t> </a:t>
            </a:r>
            <a:r>
              <a:rPr lang="ko-KR" altLang="en-US" sz="2000" dirty="0"/>
              <a:t>객체를 쓸 수 있게 저장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req.app.get</a:t>
            </a:r>
            <a:r>
              <a:rPr lang="en-US" altLang="ko-KR" sz="2000" dirty="0"/>
              <a:t>(‘</a:t>
            </a:r>
            <a:r>
              <a:rPr lang="en-US" altLang="ko-KR" sz="2000" dirty="0" err="1"/>
              <a:t>io</a:t>
            </a:r>
            <a:r>
              <a:rPr lang="en-US" altLang="ko-KR" sz="2000" dirty="0"/>
              <a:t>’)</a:t>
            </a:r>
            <a:r>
              <a:rPr lang="ko-KR" altLang="en-US" sz="2000" dirty="0"/>
              <a:t>로 접근 가능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 </a:t>
            </a:r>
            <a:r>
              <a:rPr lang="en-US" altLang="ko-KR" sz="2000" dirty="0" err="1"/>
              <a:t>io.of</a:t>
            </a:r>
            <a:r>
              <a:rPr lang="ko-KR" altLang="en-US" sz="2000" dirty="0"/>
              <a:t>는 네임스페이스에 접근하는 메서드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네임스페이스에 이벤트를 따로 걸어줄 수 있음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req.headers.referer</a:t>
            </a:r>
            <a:r>
              <a:rPr lang="ko-KR" altLang="en-US" sz="2000" dirty="0"/>
              <a:t>에 요청 주소가 들어 있음</a:t>
            </a:r>
            <a:endParaRPr lang="en-US" altLang="ko-KR" sz="2000" dirty="0"/>
          </a:p>
          <a:p>
            <a:pPr lvl="1"/>
            <a:r>
              <a:rPr lang="ko-KR" altLang="en-US" sz="2000" dirty="0"/>
              <a:t>요청 주소에서 방 아이디를 추출하여 </a:t>
            </a:r>
            <a:r>
              <a:rPr lang="en-US" altLang="ko-KR" sz="2000" dirty="0" err="1"/>
              <a:t>socket.join</a:t>
            </a:r>
            <a:r>
              <a:rPr lang="ko-KR" altLang="en-US" sz="2000" dirty="0"/>
              <a:t>으로 방 입장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socket.leave</a:t>
            </a:r>
            <a:r>
              <a:rPr lang="ko-KR" altLang="en-US" sz="2000" dirty="0"/>
              <a:t>로 방에서 나갈 수 있음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socket.join</a:t>
            </a:r>
            <a:r>
              <a:rPr lang="ko-KR" altLang="en-US" sz="2000" dirty="0"/>
              <a:t>과 </a:t>
            </a:r>
            <a:r>
              <a:rPr lang="en-US" altLang="ko-KR" sz="2000" dirty="0"/>
              <a:t>leave</a:t>
            </a:r>
            <a:r>
              <a:rPr lang="ko-KR" altLang="en-US" sz="2000" dirty="0"/>
              <a:t>는 </a:t>
            </a:r>
            <a:r>
              <a:rPr lang="en-US" altLang="ko-KR" sz="2000" dirty="0"/>
              <a:t>Socket.IO</a:t>
            </a:r>
            <a:r>
              <a:rPr lang="ko-KR" altLang="en-US" sz="2000" dirty="0"/>
              <a:t>에서 준비해둔 메서드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15F2E0-88E7-4672-9710-F047EDA5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626" y="92952"/>
            <a:ext cx="3802687" cy="67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2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714" y="2780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방 개념 이해하기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90880" y="1474891"/>
            <a:ext cx="1000572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Socket.IO</a:t>
            </a:r>
            <a:r>
              <a:rPr lang="ko-KR" altLang="en-US" sz="2400" dirty="0"/>
              <a:t>에서는 </a:t>
            </a:r>
            <a:r>
              <a:rPr lang="en-US" altLang="ko-KR" sz="2400" dirty="0" err="1"/>
              <a:t>io</a:t>
            </a:r>
            <a:r>
              <a:rPr lang="en-US" altLang="ko-KR" sz="2400" dirty="0"/>
              <a:t> </a:t>
            </a:r>
            <a:r>
              <a:rPr lang="ko-KR" altLang="en-US" sz="2400" dirty="0"/>
              <a:t>객체 아래에 네임스페이스와 방이 있음</a:t>
            </a:r>
            <a:endParaRPr lang="en-US" altLang="ko-KR" sz="2400" dirty="0"/>
          </a:p>
          <a:p>
            <a:pPr lvl="1"/>
            <a:r>
              <a:rPr lang="ko-KR" altLang="en-US" sz="2000" dirty="0"/>
              <a:t>기본 네임스페이스는 </a:t>
            </a:r>
            <a:r>
              <a:rPr lang="en-US" altLang="ko-KR" sz="2000" dirty="0"/>
              <a:t>/</a:t>
            </a:r>
          </a:p>
          <a:p>
            <a:pPr lvl="1"/>
            <a:r>
              <a:rPr lang="ko-KR" altLang="en-US" sz="2000" dirty="0"/>
              <a:t>방은 네임스페이스의 하위 개념</a:t>
            </a:r>
            <a:endParaRPr lang="en-US" altLang="ko-KR" sz="2000" dirty="0"/>
          </a:p>
          <a:p>
            <a:pPr lvl="1"/>
            <a:r>
              <a:rPr lang="ko-KR" altLang="en-US" sz="2000" dirty="0"/>
              <a:t>같은 네임스페이스</a:t>
            </a:r>
            <a:r>
              <a:rPr lang="en-US" altLang="ko-KR" sz="2000" dirty="0"/>
              <a:t>, </a:t>
            </a:r>
            <a:r>
              <a:rPr lang="ko-KR" altLang="en-US" sz="2000" dirty="0"/>
              <a:t>같은 방 안에서만 소통할 수 있음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7194E1-9424-43BB-B516-6AC1EA09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18" y="3168616"/>
            <a:ext cx="6541808" cy="32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8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85800" y="2672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color-hash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적용하기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45309" y="1510095"/>
            <a:ext cx="5684091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익명 채팅이므로 방문자에게 고유 컬러 아이디 부여</a:t>
            </a:r>
            <a:endParaRPr lang="en-US" altLang="ko-KR" sz="2400" dirty="0"/>
          </a:p>
          <a:p>
            <a:pPr lvl="1"/>
            <a:r>
              <a:rPr lang="ko-KR" altLang="en-US" sz="2000" dirty="0"/>
              <a:t>세션에 컬러 아이디 저장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req.session.color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7D66A-6827-4064-892E-6A3DC41A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679" y="267257"/>
            <a:ext cx="3552350" cy="64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54924" y="2134207"/>
            <a:ext cx="8810847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미들웨어와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소켓 연결하기 </a:t>
            </a:r>
            <a:r>
              <a:rPr lang="en-US" altLang="ko-KR" sz="28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12.5</a:t>
            </a:r>
            <a:endParaRPr lang="ko-KR" altLang="en-US" sz="28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44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41297" y="2707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socket.io</a:t>
            </a:r>
            <a:r>
              <a:rPr lang="ko-KR" altLang="en-US" sz="4000" dirty="0"/>
              <a:t>에서 세션 사용하기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56137" y="1606814"/>
            <a:ext cx="453985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app.js </a:t>
            </a:r>
            <a:r>
              <a:rPr lang="ko-KR" altLang="en-US" sz="2400" dirty="0"/>
              <a:t>수정 후 </a:t>
            </a:r>
            <a:r>
              <a:rPr lang="en-US" altLang="ko-KR" sz="2400" dirty="0"/>
              <a:t>Socket.IO </a:t>
            </a:r>
            <a:r>
              <a:rPr lang="ko-KR" altLang="en-US" sz="2400" dirty="0" err="1"/>
              <a:t>미들웨어로</a:t>
            </a:r>
            <a:r>
              <a:rPr lang="ko-KR" altLang="en-US" sz="2400" dirty="0"/>
              <a:t> 연결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io.use</a:t>
            </a:r>
            <a:r>
              <a:rPr lang="ko-KR" altLang="en-US" sz="2000" dirty="0"/>
              <a:t>로 익스프레스 </a:t>
            </a:r>
            <a:r>
              <a:rPr lang="ko-KR" altLang="en-US" sz="2000" dirty="0" err="1"/>
              <a:t>미들웨어를</a:t>
            </a:r>
            <a:r>
              <a:rPr lang="ko-KR" altLang="en-US" sz="2000" dirty="0"/>
              <a:t> </a:t>
            </a:r>
            <a:r>
              <a:rPr lang="en-US" altLang="ko-KR" sz="2000" dirty="0"/>
              <a:t>Socket.io</a:t>
            </a:r>
            <a:r>
              <a:rPr lang="ko-KR" altLang="en-US" sz="2000" dirty="0"/>
              <a:t>에서 사용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CB6D3-5D4E-45A6-9686-5AA9394AD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81" y="1221036"/>
            <a:ext cx="3314499" cy="4152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8A920-5958-4D54-B8D4-BB4AD6B3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17" y="5345427"/>
            <a:ext cx="2518284" cy="310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537382-2AD8-4B78-ABCF-B7C6AADBD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152"/>
          <a:stretch/>
        </p:blipFill>
        <p:spPr>
          <a:xfrm>
            <a:off x="8285019" y="3297072"/>
            <a:ext cx="3572301" cy="34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5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06707" y="34197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방 입장</a:t>
            </a:r>
            <a:r>
              <a:rPr lang="en-US" altLang="ko-KR" sz="4000" dirty="0"/>
              <a:t>, </a:t>
            </a:r>
            <a:r>
              <a:rPr lang="ko-KR" altLang="en-US" sz="4000" dirty="0"/>
              <a:t>퇴장 메시지 전송하기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51571" y="1667539"/>
            <a:ext cx="546393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to(</a:t>
            </a:r>
            <a:r>
              <a:rPr lang="ko-KR" altLang="en-US" sz="2400" dirty="0"/>
              <a:t>방 아이디</a:t>
            </a:r>
            <a:r>
              <a:rPr lang="en-US" altLang="ko-KR" sz="2400" dirty="0"/>
              <a:t>).emit(</a:t>
            </a:r>
            <a:r>
              <a:rPr lang="ko-KR" altLang="en-US" sz="2400" dirty="0"/>
              <a:t>이벤트</a:t>
            </a:r>
            <a:r>
              <a:rPr lang="en-US" altLang="ko-KR" sz="2400" dirty="0"/>
              <a:t>, </a:t>
            </a:r>
            <a:r>
              <a:rPr lang="ko-KR" altLang="en-US" sz="2400" dirty="0"/>
              <a:t>메시지</a:t>
            </a:r>
            <a:r>
              <a:rPr lang="en-US" altLang="ko-KR" sz="2400" dirty="0"/>
              <a:t>)</a:t>
            </a:r>
            <a:r>
              <a:rPr lang="ko-KR" altLang="en-US" sz="2400" dirty="0"/>
              <a:t>로 특정 방에 데이터 전송</a:t>
            </a:r>
            <a:endParaRPr lang="en-US" altLang="ko-KR" sz="2400" dirty="0"/>
          </a:p>
          <a:p>
            <a:pPr lvl="1"/>
            <a:r>
              <a:rPr lang="ko-KR" altLang="en-US" sz="2000" dirty="0"/>
              <a:t>사용자가 </a:t>
            </a:r>
            <a:r>
              <a:rPr lang="en-US" altLang="ko-KR" sz="2000" dirty="0"/>
              <a:t>0</a:t>
            </a:r>
            <a:r>
              <a:rPr lang="ko-KR" altLang="en-US" sz="2000" dirty="0"/>
              <a:t>명이면 방 폭파 기능도 추가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socket.adapter.rooms</a:t>
            </a:r>
            <a:r>
              <a:rPr lang="en-US" altLang="ko-KR" sz="2000" dirty="0"/>
              <a:t>[</a:t>
            </a:r>
            <a:r>
              <a:rPr lang="ko-KR" altLang="en-US" sz="2000" dirty="0"/>
              <a:t>방 아이디</a:t>
            </a:r>
            <a:r>
              <a:rPr lang="en-US" altLang="ko-KR" sz="2000" dirty="0"/>
              <a:t>]</a:t>
            </a:r>
            <a:r>
              <a:rPr lang="ko-KR" altLang="en-US" sz="2000" dirty="0"/>
              <a:t>에 방에 들어있는 소켓 아이디 목록이 나옴</a:t>
            </a:r>
            <a:endParaRPr lang="en-US" altLang="ko-KR" sz="2000" dirty="0"/>
          </a:p>
          <a:p>
            <a:pPr lvl="1"/>
            <a:r>
              <a:rPr lang="en-US" altLang="ko-KR" sz="2000" dirty="0"/>
              <a:t>.length</a:t>
            </a:r>
            <a:r>
              <a:rPr lang="ko-KR" altLang="en-US" sz="2000" dirty="0"/>
              <a:t>로 방 인원 파악 가능</a:t>
            </a:r>
            <a:r>
              <a:rPr lang="en-US" altLang="ko-KR" sz="2000" dirty="0"/>
              <a:t>(</a:t>
            </a:r>
            <a:r>
              <a:rPr lang="ko-KR" altLang="en-US" sz="2000" dirty="0"/>
              <a:t>정확하지는 않음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방 폭파 기능은 익스프레스 라우터로 따로 구현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axios</a:t>
            </a:r>
            <a:r>
              <a:rPr lang="ko-KR" altLang="en-US" sz="2000" dirty="0"/>
              <a:t>로 라우터에 요청을 보냄</a:t>
            </a:r>
            <a:endParaRPr lang="en-US" altLang="ko-KR" sz="2000" dirty="0"/>
          </a:p>
          <a:p>
            <a:pPr lvl="1"/>
            <a:r>
              <a:rPr lang="ko-KR" altLang="en-US" sz="2000" dirty="0"/>
              <a:t>따로 구현하는 이유는 </a:t>
            </a:r>
            <a:r>
              <a:rPr lang="en-US" altLang="ko-KR" sz="2000" dirty="0"/>
              <a:t>DB </a:t>
            </a:r>
            <a:r>
              <a:rPr lang="ko-KR" altLang="en-US" sz="2000" dirty="0"/>
              <a:t>작업을 라우터에서 처리하는 게 편하기 때문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68C801-66B4-49B8-B6E8-4C87E262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144" y="1217110"/>
            <a:ext cx="2562490" cy="23663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68B103-0E37-4A00-A730-A82F7E20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12" y="3583458"/>
            <a:ext cx="3085739" cy="30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00742" y="2780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웹 소켓 이해하기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0485" y="14228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웹 소켓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실시간 양방향 데이터 전송을 위한 기술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프로토콜 사용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브라우저가 지원해야 함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최신 브라우저는 대부분 웹 소켓을 지원함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노드는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나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Socket.IO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같은 패키지를 통해 웹 소켓 사용 가능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웹 소켓 이전에는 </a:t>
            </a:r>
            <a:r>
              <a:rPr lang="ko-KR" altLang="en-US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폴링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이라는 방식을 사용했음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HTTP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가 클라이언트에서 서버로만 요청이 가기 때문에 주기적으로 서버에 요청을 보내 업데이트가 있는지 확인함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웹 소켓은 연결도 한 번만 맺으면 되고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HTTP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와 포트 공유도 가능하며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성능도 매우 좋음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DF5BA6-21B1-4E65-BBC5-53CF1DA6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38" y="4238625"/>
            <a:ext cx="758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87729" y="3072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라우터 작성하기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00250" y="1540343"/>
            <a:ext cx="926232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소스 코드는</a:t>
            </a:r>
            <a:endParaRPr lang="en-US" altLang="ko-KR" sz="2400" dirty="0"/>
          </a:p>
          <a:p>
            <a:pPr lvl="1"/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https://github.com/ZeroCho/nodejsbook/tree/master/ch12/12.4/gif-chat</a:t>
            </a:r>
          </a:p>
          <a:p>
            <a:pPr lvl="1"/>
            <a:r>
              <a:rPr lang="en-US" altLang="ko-KR" sz="2000" dirty="0"/>
              <a:t>routes/index.js </a:t>
            </a:r>
            <a:r>
              <a:rPr lang="ko-KR" altLang="en-US" sz="2000" dirty="0"/>
              <a:t>작성</a:t>
            </a:r>
            <a:endParaRPr lang="en-US" altLang="ko-KR" sz="2000" dirty="0"/>
          </a:p>
          <a:p>
            <a:pPr lvl="1"/>
            <a:r>
              <a:rPr lang="en-US" altLang="ko-KR" sz="2000" dirty="0"/>
              <a:t>GET /: </a:t>
            </a:r>
            <a:r>
              <a:rPr lang="ko-KR" altLang="en-US" sz="2000" dirty="0"/>
              <a:t>메인 페이지</a:t>
            </a:r>
            <a:r>
              <a:rPr lang="en-US" altLang="ko-KR" sz="2000" dirty="0"/>
              <a:t>(</a:t>
            </a:r>
            <a:r>
              <a:rPr lang="ko-KR" altLang="en-US" sz="2000" dirty="0"/>
              <a:t>방 목록</a:t>
            </a:r>
            <a:r>
              <a:rPr lang="en-US" altLang="ko-KR" sz="2000" dirty="0"/>
              <a:t>)</a:t>
            </a:r>
            <a:r>
              <a:rPr lang="ko-KR" altLang="en-US" sz="2000" dirty="0"/>
              <a:t> 접속 라우터</a:t>
            </a:r>
            <a:endParaRPr lang="en-US" altLang="ko-KR" sz="2000" dirty="0"/>
          </a:p>
          <a:p>
            <a:pPr lvl="1"/>
            <a:r>
              <a:rPr lang="en-US" altLang="ko-KR" sz="2000" dirty="0"/>
              <a:t>GET /room: </a:t>
            </a:r>
            <a:r>
              <a:rPr lang="ko-KR" altLang="en-US" sz="2000" dirty="0"/>
              <a:t>방 생성 화면 라우터</a:t>
            </a:r>
            <a:endParaRPr lang="en-US" altLang="ko-KR" sz="2000" dirty="0"/>
          </a:p>
          <a:p>
            <a:pPr lvl="1"/>
            <a:r>
              <a:rPr lang="en-US" altLang="ko-KR" sz="2000" dirty="0"/>
              <a:t>POST /room: </a:t>
            </a:r>
            <a:r>
              <a:rPr lang="ko-KR" altLang="en-US" sz="2000" dirty="0"/>
              <a:t>방 생성 요청 라우터</a:t>
            </a:r>
            <a:endParaRPr lang="en-US" altLang="ko-KR" sz="2000" dirty="0"/>
          </a:p>
          <a:p>
            <a:pPr lvl="1"/>
            <a:r>
              <a:rPr lang="en-US" altLang="ko-KR" sz="2000" dirty="0"/>
              <a:t>GET  /room/:id </a:t>
            </a:r>
            <a:r>
              <a:rPr lang="ko-KR" altLang="en-US" sz="2000" dirty="0"/>
              <a:t>방 입장 라우터</a:t>
            </a:r>
            <a:endParaRPr lang="en-US" altLang="ko-KR" sz="2000" dirty="0"/>
          </a:p>
          <a:p>
            <a:pPr lvl="1"/>
            <a:r>
              <a:rPr lang="en-US" altLang="ko-KR" sz="2000" dirty="0"/>
              <a:t>DELETE /room/:id </a:t>
            </a:r>
            <a:r>
              <a:rPr lang="ko-KR" altLang="en-US" sz="2000" dirty="0"/>
              <a:t>방 제거 라우터</a:t>
            </a:r>
            <a:endParaRPr lang="en-US" altLang="ko-KR" sz="2000" dirty="0"/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lvl="1"/>
            <a:r>
              <a:rPr lang="en-US" altLang="ko-KR" sz="2000" dirty="0" err="1"/>
              <a:t>req.app.get</a:t>
            </a:r>
            <a:r>
              <a:rPr lang="en-US" altLang="ko-KR" sz="2000" dirty="0"/>
              <a:t>(‘</a:t>
            </a:r>
            <a:r>
              <a:rPr lang="en-US" altLang="ko-KR" sz="2000" dirty="0" err="1"/>
              <a:t>io</a:t>
            </a:r>
            <a:r>
              <a:rPr lang="en-US" altLang="ko-KR" sz="2000" dirty="0"/>
              <a:t>’)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io</a:t>
            </a:r>
            <a:r>
              <a:rPr lang="en-US" altLang="ko-KR" sz="2000" dirty="0"/>
              <a:t> </a:t>
            </a:r>
            <a:r>
              <a:rPr lang="ko-KR" altLang="en-US" sz="2000" dirty="0"/>
              <a:t>객체 불러옴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io.of</a:t>
            </a:r>
            <a:r>
              <a:rPr lang="en-US" altLang="ko-KR" sz="2000" dirty="0"/>
              <a:t>(</a:t>
            </a:r>
            <a:r>
              <a:rPr lang="ko-KR" altLang="en-US" sz="2000" dirty="0"/>
              <a:t>네임스페이스</a:t>
            </a:r>
            <a:r>
              <a:rPr lang="en-US" altLang="ko-KR" sz="2000" dirty="0"/>
              <a:t>).adapter[</a:t>
            </a:r>
            <a:r>
              <a:rPr lang="ko-KR" altLang="en-US" sz="2000" dirty="0"/>
              <a:t>방 아이디</a:t>
            </a:r>
            <a:r>
              <a:rPr lang="en-US" altLang="ko-KR" sz="2000" dirty="0"/>
              <a:t>]</a:t>
            </a:r>
            <a:r>
              <a:rPr lang="ko-KR" altLang="en-US" sz="2000" dirty="0"/>
              <a:t>로 방에 들어있는 소켓 내역을 확인할 수 있음</a:t>
            </a:r>
            <a:endParaRPr lang="en-US" altLang="ko-KR" sz="2000" dirty="0"/>
          </a:p>
          <a:p>
            <a:pPr lvl="1"/>
            <a:r>
              <a:rPr lang="en-US" altLang="ko-KR" sz="2000" dirty="0"/>
              <a:t>.length</a:t>
            </a:r>
            <a:r>
              <a:rPr lang="ko-KR" altLang="en-US" sz="2000" dirty="0"/>
              <a:t>로 방 인원 확인 가능</a:t>
            </a:r>
            <a:endParaRPr lang="en-US" altLang="ko-KR" sz="2000" dirty="0"/>
          </a:p>
          <a:p>
            <a:pPr lvl="1"/>
            <a:r>
              <a:rPr lang="ko-KR" altLang="en-US" sz="2000" dirty="0"/>
              <a:t>방 최대 인원보다 작은 경우에 접속 가능함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5682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41430" y="23780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방 생성하기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53951" y="1459935"/>
            <a:ext cx="810771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몽고디비와</a:t>
            </a:r>
            <a:r>
              <a:rPr lang="ko-KR" altLang="en-US" sz="2400" dirty="0"/>
              <a:t> 서버 모두 실행</a:t>
            </a:r>
            <a:endParaRPr lang="en-US" altLang="ko-KR" sz="2400" dirty="0"/>
          </a:p>
          <a:p>
            <a:pPr lvl="1"/>
            <a:r>
              <a:rPr lang="ko-KR" altLang="en-US" sz="2000" dirty="0"/>
              <a:t>브라우저 두 개를 띄워</a:t>
            </a:r>
            <a:r>
              <a:rPr lang="en-US" altLang="ko-KR" sz="2000" dirty="0"/>
              <a:t> http://localhost:8005 </a:t>
            </a:r>
            <a:r>
              <a:rPr lang="ko-KR" altLang="en-US" sz="2000" dirty="0"/>
              <a:t>에 접속</a:t>
            </a:r>
            <a:endParaRPr lang="en-US" altLang="ko-KR" sz="2000" dirty="0"/>
          </a:p>
          <a:p>
            <a:pPr lvl="1"/>
            <a:r>
              <a:rPr lang="ko-KR" altLang="en-US" sz="2000" dirty="0"/>
              <a:t>두 명이 접속한 것과 같은 효과</a:t>
            </a:r>
            <a:endParaRPr lang="en-US" altLang="ko-KR" sz="2000" dirty="0"/>
          </a:p>
          <a:p>
            <a:pPr lvl="1"/>
            <a:r>
              <a:rPr lang="ko-KR" altLang="en-US" sz="2000" dirty="0"/>
              <a:t>방을 생성해 보기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76257-A9DE-42F6-95C7-08FDC2CF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57" y="2935100"/>
            <a:ext cx="4600399" cy="3825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F6436-5F94-4110-B052-C851E07B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65" y="2935100"/>
            <a:ext cx="4255143" cy="35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5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8074" y="2123321"/>
            <a:ext cx="6307186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 구현하기 </a:t>
            </a:r>
            <a:r>
              <a:rPr lang="en-US" altLang="ko-KR" sz="28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12.6</a:t>
            </a:r>
            <a:endParaRPr lang="ko-KR" altLang="en-US" sz="28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317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76155" y="3188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채팅 소켓 이벤트 </a:t>
            </a:r>
            <a:r>
              <a:rPr lang="ko-KR" altLang="en-US" sz="4000" dirty="0" err="1"/>
              <a:t>리스너</a:t>
            </a:r>
            <a:r>
              <a:rPr lang="ko-KR" altLang="en-US" sz="4000" dirty="0"/>
              <a:t> 붙이기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91025" y="1544072"/>
            <a:ext cx="5052325" cy="46027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https://github.com/ZeroCho/nodejs-book/blob/master/ch12/12.6/gif-chat/views/chat.html </a:t>
            </a:r>
          </a:p>
          <a:p>
            <a:pPr lvl="2"/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chat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이벤트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리스너를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추가함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채팅 메시지가 웹 소켓으로 전송될 때 호출됨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event.data.user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 (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채팅 발송 자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에 따라 다르게 렌더링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6E8A70-4A47-46CF-83B1-8FE1EF6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105" y="1200972"/>
            <a:ext cx="3862224" cy="4945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2AA574-CCB0-4B75-A181-DEF14BFC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05" y="6146786"/>
            <a:ext cx="1466265" cy="6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8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방에 접속하는 라우터 만들기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89618" y="1394381"/>
            <a:ext cx="8220709" cy="42047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접속 가능한 경우 채팅을 불러와 렌더링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75906-5ACF-4401-B85D-E6432D2D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15" y="1912240"/>
            <a:ext cx="4653307" cy="4164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DA17D0-D7A5-4525-98A7-D508A1274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4"/>
          <a:stretch/>
        </p:blipFill>
        <p:spPr>
          <a:xfrm>
            <a:off x="3102015" y="6137270"/>
            <a:ext cx="4016524" cy="7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6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76155" y="3072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채팅 라우터 만들기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235917" y="1459320"/>
            <a:ext cx="8220709" cy="43858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채팅을 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에 저장 후 방에 뿌려 줌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E11A6-954D-42C8-B202-CD019526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50" y="2063790"/>
            <a:ext cx="5476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6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2453" y="3068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채팅 화면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305365" y="1436172"/>
            <a:ext cx="8220709" cy="4200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채팅 해보기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DD928-6E76-42F7-83BB-BDC2DBE70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24" y="2017131"/>
            <a:ext cx="4954897" cy="3712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FEAFD2-B00D-4F05-84B5-79DD006F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88" y="2115235"/>
            <a:ext cx="4823955" cy="36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83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5132" y="24106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웹 소켓만으로 채팅 구현하기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5975" y="1460423"/>
            <a:ext cx="9051512" cy="4246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를 쓰지 않고도 바로 </a:t>
            </a:r>
            <a:r>
              <a:rPr lang="en-US" altLang="ko-KR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socket.emit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으로 채팅 전송 가능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chat.html, app.js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수정하기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5009B-D2EF-4763-B022-AD9EF03FD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98" y="2099197"/>
            <a:ext cx="5661235" cy="3269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EA18FF-1DAC-41A7-9F9D-8B51EE0C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17" y="3874284"/>
            <a:ext cx="2951614" cy="25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9856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기타 </a:t>
            </a:r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Socket.IO API</a:t>
            </a:r>
            <a:endParaRPr lang="ko-KR" altLang="en-US" sz="4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78702" y="1703047"/>
            <a:ext cx="9817907" cy="3309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특정인에게 메시지 보내기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귓속말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1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대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1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채팅 등에 사용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나를 제외한 전체에게 메시지 보내기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C14145-9C0A-4D75-AF6D-E39EFD24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01" y="2259733"/>
            <a:ext cx="4567552" cy="934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30FF0-97B9-4F46-A611-06BFD5E84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01" y="4120106"/>
            <a:ext cx="5035212" cy="11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80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5684" y="26095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GIF </a:t>
            </a:r>
            <a:r>
              <a:rPr lang="ko-KR" altLang="en-US" sz="4000" dirty="0"/>
              <a:t>전송 구현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65526" y="1493918"/>
            <a:ext cx="10280894" cy="41297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소스 코드 복사하기</a:t>
            </a:r>
            <a:endParaRPr lang="en-US" altLang="ko-KR" sz="2400" dirty="0"/>
          </a:p>
          <a:p>
            <a:pPr lvl="1"/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</a:rPr>
              <a:t>https://github.com/ZeroCho/nodejs-book/blob/master/ch12/12.7/gif-chat/views/chat.html</a:t>
            </a:r>
          </a:p>
          <a:p>
            <a:pPr lvl="1"/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</a:rPr>
              <a:t>https://github.com/ZeroCho/nodejs-book/blob/master/ch12/12.7/gif-chat/routes/index.js</a:t>
            </a:r>
          </a:p>
          <a:p>
            <a:pPr lvl="1"/>
            <a:r>
              <a:rPr lang="ko-KR" altLang="en-US" sz="2000" dirty="0"/>
              <a:t>이미지 업로드이기 때문에 </a:t>
            </a:r>
            <a:r>
              <a:rPr lang="en-US" altLang="ko-KR" sz="2000" dirty="0" err="1"/>
              <a:t>multer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lvl="1"/>
            <a:r>
              <a:rPr lang="ko-KR" altLang="en-US" sz="2000" dirty="0"/>
              <a:t>이미지 저장 후 파일 경로를 </a:t>
            </a:r>
            <a:r>
              <a:rPr lang="en-US" altLang="ko-KR" sz="2000" dirty="0"/>
              <a:t>chat </a:t>
            </a:r>
            <a:r>
              <a:rPr lang="ko-KR" altLang="en-US" sz="2000" dirty="0"/>
              <a:t>데이터에 뿌림</a:t>
            </a:r>
            <a:endParaRPr lang="en-US" altLang="ko-KR" sz="2000" dirty="0"/>
          </a:p>
          <a:p>
            <a:pPr lvl="1"/>
            <a:r>
              <a:rPr lang="ko-KR" altLang="en-US" sz="2000" dirty="0"/>
              <a:t>이미지를 제공할 </a:t>
            </a:r>
            <a:r>
              <a:rPr lang="en-US" altLang="ko-KR" sz="2000" dirty="0"/>
              <a:t>static </a:t>
            </a:r>
            <a:r>
              <a:rPr lang="ko-KR" altLang="en-US" sz="2000" dirty="0"/>
              <a:t>폴더 연결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81FFA-B5B7-4AD9-A2C6-CAE1C6E2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3" y="4013976"/>
            <a:ext cx="5787056" cy="18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91884" y="2676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서버 센트 이벤트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1884" y="1658022"/>
            <a:ext cx="4648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SSE(Server Sent Events)</a:t>
            </a:r>
          </a:p>
          <a:p>
            <a:pPr lvl="1"/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EventSource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라는 객체를 사용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처음에 한 번만 연결하면 서버가 클라이언트에 지속적으로 데이터를 보내줌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클라이언트에서 서버로는 데이터를 보낼 수 없음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72F476-80B6-44AC-A9A2-64BF1A9B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57" y="1593171"/>
            <a:ext cx="7063877" cy="44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22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2453" y="28553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GIF </a:t>
            </a:r>
            <a:r>
              <a:rPr lang="ko-KR" altLang="en-US" sz="4000" dirty="0"/>
              <a:t>채팅 화면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84498" y="1355147"/>
            <a:ext cx="10597588" cy="55028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다음 장에서는 익명 제 대신 로그인한 사용자들 간에 실시간 데이터를 주고 받음</a:t>
            </a:r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C26F8-14EA-42B3-BB9B-30F7AF42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25" y="2104927"/>
            <a:ext cx="5195947" cy="42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8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3B091A03-6081-4654-B4D5-F24E289370DA}"/>
              </a:ext>
            </a:extLst>
          </p:cNvPr>
          <p:cNvGrpSpPr/>
          <p:nvPr/>
        </p:nvGrpSpPr>
        <p:grpSpPr>
          <a:xfrm>
            <a:off x="8452338" y="1742966"/>
            <a:ext cx="3444388" cy="3884111"/>
            <a:chOff x="1" y="3385664"/>
            <a:chExt cx="3245157" cy="349231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373AA0E-9C86-41D7-AF70-21FE01ED4C24}"/>
                </a:ext>
              </a:extLst>
            </p:cNvPr>
            <p:cNvGrpSpPr/>
            <p:nvPr/>
          </p:nvGrpSpPr>
          <p:grpSpPr>
            <a:xfrm>
              <a:off x="1" y="3962278"/>
              <a:ext cx="2034371" cy="2277641"/>
              <a:chOff x="1" y="3962278"/>
              <a:chExt cx="2034371" cy="2277641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B68F3ED-3BFD-45A1-9591-6BE64DD5B035}"/>
                  </a:ext>
                </a:extLst>
              </p:cNvPr>
              <p:cNvSpPr/>
              <p:nvPr/>
            </p:nvSpPr>
            <p:spPr>
              <a:xfrm>
                <a:off x="504899" y="3962278"/>
                <a:ext cx="1529473" cy="1851626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628DBEF-25CD-4E0A-806D-A25B31F6A6B0}"/>
                  </a:ext>
                </a:extLst>
              </p:cNvPr>
              <p:cNvSpPr/>
              <p:nvPr/>
            </p:nvSpPr>
            <p:spPr>
              <a:xfrm>
                <a:off x="1" y="4806553"/>
                <a:ext cx="907217" cy="1433366"/>
              </a:xfrm>
              <a:custGeom>
                <a:avLst/>
                <a:gdLst>
                  <a:gd name="connsiteX0" fmla="*/ 496382 w 907217"/>
                  <a:gd name="connsiteY0" fmla="*/ 594 h 1433366"/>
                  <a:gd name="connsiteX1" fmla="*/ 505435 w 907217"/>
                  <a:gd name="connsiteY1" fmla="*/ 13804 h 1433366"/>
                  <a:gd name="connsiteX2" fmla="*/ 904570 w 907217"/>
                  <a:gd name="connsiteY2" fmla="*/ 1073337 h 1433366"/>
                  <a:gd name="connsiteX3" fmla="*/ 895450 w 907217"/>
                  <a:gd name="connsiteY3" fmla="*/ 1094796 h 1433366"/>
                  <a:gd name="connsiteX4" fmla="*/ 31248 w 907217"/>
                  <a:gd name="connsiteY4" fmla="*/ 1421547 h 1433366"/>
                  <a:gd name="connsiteX5" fmla="*/ 0 w 907217"/>
                  <a:gd name="connsiteY5" fmla="*/ 1433366 h 1433366"/>
                  <a:gd name="connsiteX6" fmla="*/ 0 w 907217"/>
                  <a:gd name="connsiteY6" fmla="*/ 172401 h 1433366"/>
                  <a:gd name="connsiteX7" fmla="*/ 103788 w 907217"/>
                  <a:gd name="connsiteY7" fmla="*/ 135927 h 1433366"/>
                  <a:gd name="connsiteX8" fmla="*/ 479684 w 907217"/>
                  <a:gd name="connsiteY8" fmla="*/ 3075 h 1433366"/>
                  <a:gd name="connsiteX9" fmla="*/ 496382 w 907217"/>
                  <a:gd name="connsiteY9" fmla="*/ 594 h 14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217" h="1433366">
                    <a:moveTo>
                      <a:pt x="496382" y="594"/>
                    </a:moveTo>
                    <a:cubicBezTo>
                      <a:pt x="500607" y="2002"/>
                      <a:pt x="503557" y="6025"/>
                      <a:pt x="505435" y="13804"/>
                    </a:cubicBezTo>
                    <a:cubicBezTo>
                      <a:pt x="511336" y="18096"/>
                      <a:pt x="895450" y="1051878"/>
                      <a:pt x="904570" y="1073337"/>
                    </a:cubicBezTo>
                    <a:cubicBezTo>
                      <a:pt x="909398" y="1085139"/>
                      <a:pt x="908325" y="1089968"/>
                      <a:pt x="895450" y="1094796"/>
                    </a:cubicBezTo>
                    <a:cubicBezTo>
                      <a:pt x="842473" y="1113908"/>
                      <a:pt x="392172" y="1284950"/>
                      <a:pt x="31248" y="1421547"/>
                    </a:cubicBezTo>
                    <a:lnTo>
                      <a:pt x="0" y="1433366"/>
                    </a:lnTo>
                    <a:lnTo>
                      <a:pt x="0" y="172401"/>
                    </a:lnTo>
                    <a:lnTo>
                      <a:pt x="103788" y="135927"/>
                    </a:lnTo>
                    <a:cubicBezTo>
                      <a:pt x="298625" y="67426"/>
                      <a:pt x="455543" y="12128"/>
                      <a:pt x="479684" y="3075"/>
                    </a:cubicBezTo>
                    <a:cubicBezTo>
                      <a:pt x="486658" y="393"/>
                      <a:pt x="492157" y="-815"/>
                      <a:pt x="496382" y="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5AB5ED-D439-4397-939D-92E7E59E4751}"/>
                </a:ext>
              </a:extLst>
            </p:cNvPr>
            <p:cNvGrpSpPr/>
            <p:nvPr/>
          </p:nvGrpSpPr>
          <p:grpSpPr>
            <a:xfrm>
              <a:off x="1024195" y="4013492"/>
              <a:ext cx="903974" cy="1659328"/>
              <a:chOff x="2832912" y="2217237"/>
              <a:chExt cx="1264088" cy="232035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712839E-6003-4BE4-AA01-8470438384B6}"/>
                  </a:ext>
                </a:extLst>
              </p:cNvPr>
              <p:cNvSpPr/>
              <p:nvPr/>
            </p:nvSpPr>
            <p:spPr>
              <a:xfrm>
                <a:off x="2832912" y="2217237"/>
                <a:ext cx="1264088" cy="2320350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625933-1DE7-4ED2-8B8F-EFFAD53AF01A}"/>
                  </a:ext>
                </a:extLst>
              </p:cNvPr>
              <p:cNvSpPr/>
              <p:nvPr/>
            </p:nvSpPr>
            <p:spPr>
              <a:xfrm>
                <a:off x="2912444" y="2446057"/>
                <a:ext cx="1099772" cy="1786191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F59653-8D8D-40F7-AAAF-FD0E1857685D}"/>
                  </a:ext>
                </a:extLst>
              </p:cNvPr>
              <p:cNvGrpSpPr/>
              <p:nvPr/>
            </p:nvGrpSpPr>
            <p:grpSpPr>
              <a:xfrm>
                <a:off x="3349795" y="3780629"/>
                <a:ext cx="224346" cy="223572"/>
                <a:chOff x="3349795" y="3780629"/>
                <a:chExt cx="224346" cy="22357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0BD67E5-B52C-4686-95EE-3C17680011C0}"/>
                    </a:ext>
                  </a:extLst>
                </p:cNvPr>
                <p:cNvSpPr/>
                <p:nvPr/>
              </p:nvSpPr>
              <p:spPr>
                <a:xfrm>
                  <a:off x="3349795" y="3780629"/>
                  <a:ext cx="224346" cy="223572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F6F1A60-2BA3-4A12-BD91-6CE1D9FFD3C4}"/>
                    </a:ext>
                  </a:extLst>
                </p:cNvPr>
                <p:cNvSpPr/>
                <p:nvPr/>
              </p:nvSpPr>
              <p:spPr>
                <a:xfrm>
                  <a:off x="3420299" y="3850404"/>
                  <a:ext cx="81041" cy="81793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FE49908-0647-4739-AF02-411C98B8BF55}"/>
                </a:ext>
              </a:extLst>
            </p:cNvPr>
            <p:cNvGrpSpPr/>
            <p:nvPr/>
          </p:nvGrpSpPr>
          <p:grpSpPr>
            <a:xfrm>
              <a:off x="1509767" y="5181402"/>
              <a:ext cx="1735391" cy="1696581"/>
              <a:chOff x="1509767" y="5181402"/>
              <a:chExt cx="1735391" cy="1696581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2E70DBC-D504-446C-B9F3-D9FD5F42AFC6}"/>
                  </a:ext>
                </a:extLst>
              </p:cNvPr>
              <p:cNvSpPr/>
              <p:nvPr/>
            </p:nvSpPr>
            <p:spPr>
              <a:xfrm>
                <a:off x="2129557" y="6377457"/>
                <a:ext cx="1115601" cy="500526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  <a:gd name="connsiteX0" fmla="*/ 603980 w 1744124"/>
                  <a:gd name="connsiteY0" fmla="*/ 1515955 h 1515956"/>
                  <a:gd name="connsiteX1" fmla="*/ 18193 w 1744124"/>
                  <a:gd name="connsiteY1" fmla="*/ 836822 h 1515956"/>
                  <a:gd name="connsiteX2" fmla="*/ 24860 w 1744124"/>
                  <a:gd name="connsiteY2" fmla="*/ 774910 h 1515956"/>
                  <a:gd name="connsiteX3" fmla="*/ 1165003 w 1744124"/>
                  <a:gd name="connsiteY3" fmla="*/ 8147 h 1515956"/>
                  <a:gd name="connsiteX4" fmla="*/ 1203103 w 1744124"/>
                  <a:gd name="connsiteY4" fmla="*/ 11958 h 1515956"/>
                  <a:gd name="connsiteX5" fmla="*/ 1744123 w 1744124"/>
                  <a:gd name="connsiteY5" fmla="*/ 619652 h 1515956"/>
                  <a:gd name="connsiteX6" fmla="*/ 684943 w 1744124"/>
                  <a:gd name="connsiteY6" fmla="*/ 1478808 h 1515956"/>
                  <a:gd name="connsiteX7" fmla="*/ 603980 w 1744124"/>
                  <a:gd name="connsiteY7" fmla="*/ 1515955 h 1515956"/>
                  <a:gd name="connsiteX0" fmla="*/ 603980 w 1947061"/>
                  <a:gd name="connsiteY0" fmla="*/ 1569179 h 1569178"/>
                  <a:gd name="connsiteX1" fmla="*/ 18193 w 1947061"/>
                  <a:gd name="connsiteY1" fmla="*/ 890046 h 1569178"/>
                  <a:gd name="connsiteX2" fmla="*/ 24860 w 1947061"/>
                  <a:gd name="connsiteY2" fmla="*/ 828134 h 1569178"/>
                  <a:gd name="connsiteX3" fmla="*/ 1165003 w 1947061"/>
                  <a:gd name="connsiteY3" fmla="*/ 61371 h 1569178"/>
                  <a:gd name="connsiteX4" fmla="*/ 1203103 w 1947061"/>
                  <a:gd name="connsiteY4" fmla="*/ 65182 h 1569178"/>
                  <a:gd name="connsiteX5" fmla="*/ 1947061 w 1947061"/>
                  <a:gd name="connsiteY5" fmla="*/ 891425 h 1569178"/>
                  <a:gd name="connsiteX6" fmla="*/ 684943 w 1947061"/>
                  <a:gd name="connsiteY6" fmla="*/ 1532032 h 1569178"/>
                  <a:gd name="connsiteX7" fmla="*/ 603980 w 1947061"/>
                  <a:gd name="connsiteY7" fmla="*/ 1569179 h 1569178"/>
                  <a:gd name="connsiteX0" fmla="*/ 603980 w 1947061"/>
                  <a:gd name="connsiteY0" fmla="*/ 1569179 h 1569180"/>
                  <a:gd name="connsiteX1" fmla="*/ 18193 w 1947061"/>
                  <a:gd name="connsiteY1" fmla="*/ 890046 h 1569180"/>
                  <a:gd name="connsiteX2" fmla="*/ 24860 w 1947061"/>
                  <a:gd name="connsiteY2" fmla="*/ 828134 h 1569180"/>
                  <a:gd name="connsiteX3" fmla="*/ 1165003 w 1947061"/>
                  <a:gd name="connsiteY3" fmla="*/ 61371 h 1569180"/>
                  <a:gd name="connsiteX4" fmla="*/ 1203103 w 1947061"/>
                  <a:gd name="connsiteY4" fmla="*/ 65182 h 1569180"/>
                  <a:gd name="connsiteX5" fmla="*/ 1947061 w 1947061"/>
                  <a:gd name="connsiteY5" fmla="*/ 891425 h 1569180"/>
                  <a:gd name="connsiteX6" fmla="*/ 603980 w 1947061"/>
                  <a:gd name="connsiteY6" fmla="*/ 1569179 h 1569180"/>
                  <a:gd name="connsiteX0" fmla="*/ 127319 w 1943922"/>
                  <a:gd name="connsiteY0" fmla="*/ 994186 h 1037602"/>
                  <a:gd name="connsiteX1" fmla="*/ 15054 w 1943922"/>
                  <a:gd name="connsiteY1" fmla="*/ 890046 h 1037602"/>
                  <a:gd name="connsiteX2" fmla="*/ 21721 w 1943922"/>
                  <a:gd name="connsiteY2" fmla="*/ 828134 h 1037602"/>
                  <a:gd name="connsiteX3" fmla="*/ 1161864 w 1943922"/>
                  <a:gd name="connsiteY3" fmla="*/ 61371 h 1037602"/>
                  <a:gd name="connsiteX4" fmla="*/ 1199964 w 1943922"/>
                  <a:gd name="connsiteY4" fmla="*/ 65182 h 1037602"/>
                  <a:gd name="connsiteX5" fmla="*/ 1943922 w 1943922"/>
                  <a:gd name="connsiteY5" fmla="*/ 891425 h 1037602"/>
                  <a:gd name="connsiteX6" fmla="*/ 127319 w 1943922"/>
                  <a:gd name="connsiteY6" fmla="*/ 994186 h 1037602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39723 h 939723"/>
                  <a:gd name="connsiteX1" fmla="*/ 15054 w 1994657"/>
                  <a:gd name="connsiteY1" fmla="*/ 835583 h 939723"/>
                  <a:gd name="connsiteX2" fmla="*/ 21721 w 1994657"/>
                  <a:gd name="connsiteY2" fmla="*/ 773671 h 939723"/>
                  <a:gd name="connsiteX3" fmla="*/ 1161864 w 1994657"/>
                  <a:gd name="connsiteY3" fmla="*/ 6908 h 939723"/>
                  <a:gd name="connsiteX4" fmla="*/ 1199964 w 1994657"/>
                  <a:gd name="connsiteY4" fmla="*/ 10719 h 939723"/>
                  <a:gd name="connsiteX5" fmla="*/ 1994657 w 1994657"/>
                  <a:gd name="connsiteY5" fmla="*/ 870784 h 939723"/>
                  <a:gd name="connsiteX6" fmla="*/ 127319 w 1994657"/>
                  <a:gd name="connsiteY6" fmla="*/ 939723 h 939723"/>
                  <a:gd name="connsiteX0" fmla="*/ 123992 w 1991330"/>
                  <a:gd name="connsiteY0" fmla="*/ 939721 h 939721"/>
                  <a:gd name="connsiteX1" fmla="*/ 11727 w 1991330"/>
                  <a:gd name="connsiteY1" fmla="*/ 835581 h 939721"/>
                  <a:gd name="connsiteX2" fmla="*/ 18394 w 1991330"/>
                  <a:gd name="connsiteY2" fmla="*/ 773669 h 939721"/>
                  <a:gd name="connsiteX3" fmla="*/ 1158537 w 1991330"/>
                  <a:gd name="connsiteY3" fmla="*/ 6906 h 939721"/>
                  <a:gd name="connsiteX4" fmla="*/ 1196637 w 1991330"/>
                  <a:gd name="connsiteY4" fmla="*/ 10717 h 939721"/>
                  <a:gd name="connsiteX5" fmla="*/ 1991330 w 1991330"/>
                  <a:gd name="connsiteY5" fmla="*/ 870782 h 939721"/>
                  <a:gd name="connsiteX6" fmla="*/ 123992 w 1991330"/>
                  <a:gd name="connsiteY6" fmla="*/ 939721 h 939721"/>
                  <a:gd name="connsiteX0" fmla="*/ 194213 w 2061551"/>
                  <a:gd name="connsiteY0" fmla="*/ 939721 h 939721"/>
                  <a:gd name="connsiteX1" fmla="*/ 81948 w 2061551"/>
                  <a:gd name="connsiteY1" fmla="*/ 835582 h 939721"/>
                  <a:gd name="connsiteX2" fmla="*/ 88615 w 2061551"/>
                  <a:gd name="connsiteY2" fmla="*/ 773669 h 939721"/>
                  <a:gd name="connsiteX3" fmla="*/ 1228758 w 2061551"/>
                  <a:gd name="connsiteY3" fmla="*/ 6906 h 939721"/>
                  <a:gd name="connsiteX4" fmla="*/ 1266858 w 2061551"/>
                  <a:gd name="connsiteY4" fmla="*/ 10717 h 939721"/>
                  <a:gd name="connsiteX5" fmla="*/ 2061551 w 2061551"/>
                  <a:gd name="connsiteY5" fmla="*/ 870782 h 939721"/>
                  <a:gd name="connsiteX6" fmla="*/ 194213 w 2061551"/>
                  <a:gd name="connsiteY6" fmla="*/ 939721 h 939721"/>
                  <a:gd name="connsiteX0" fmla="*/ 123486 w 1990824"/>
                  <a:gd name="connsiteY0" fmla="*/ 939721 h 939721"/>
                  <a:gd name="connsiteX1" fmla="*/ 11221 w 1990824"/>
                  <a:gd name="connsiteY1" fmla="*/ 835582 h 939721"/>
                  <a:gd name="connsiteX2" fmla="*/ 17888 w 1990824"/>
                  <a:gd name="connsiteY2" fmla="*/ 773669 h 939721"/>
                  <a:gd name="connsiteX3" fmla="*/ 1158031 w 1990824"/>
                  <a:gd name="connsiteY3" fmla="*/ 6906 h 939721"/>
                  <a:gd name="connsiteX4" fmla="*/ 1196131 w 1990824"/>
                  <a:gd name="connsiteY4" fmla="*/ 10717 h 939721"/>
                  <a:gd name="connsiteX5" fmla="*/ 1990824 w 1990824"/>
                  <a:gd name="connsiteY5" fmla="*/ 870782 h 939721"/>
                  <a:gd name="connsiteX6" fmla="*/ 123486 w 1990824"/>
                  <a:gd name="connsiteY6" fmla="*/ 939721 h 939721"/>
                  <a:gd name="connsiteX0" fmla="*/ 125450 w 1992788"/>
                  <a:gd name="connsiteY0" fmla="*/ 939721 h 939721"/>
                  <a:gd name="connsiteX1" fmla="*/ 13185 w 1992788"/>
                  <a:gd name="connsiteY1" fmla="*/ 835582 h 939721"/>
                  <a:gd name="connsiteX2" fmla="*/ 19852 w 1992788"/>
                  <a:gd name="connsiteY2" fmla="*/ 773669 h 939721"/>
                  <a:gd name="connsiteX3" fmla="*/ 1159995 w 1992788"/>
                  <a:gd name="connsiteY3" fmla="*/ 6906 h 939721"/>
                  <a:gd name="connsiteX4" fmla="*/ 1198095 w 1992788"/>
                  <a:gd name="connsiteY4" fmla="*/ 10717 h 939721"/>
                  <a:gd name="connsiteX5" fmla="*/ 1992788 w 1992788"/>
                  <a:gd name="connsiteY5" fmla="*/ 870782 h 939721"/>
                  <a:gd name="connsiteX6" fmla="*/ 125450 w 1992788"/>
                  <a:gd name="connsiteY6" fmla="*/ 939721 h 939721"/>
                  <a:gd name="connsiteX0" fmla="*/ 186284 w 2053622"/>
                  <a:gd name="connsiteY0" fmla="*/ 939721 h 939721"/>
                  <a:gd name="connsiteX1" fmla="*/ 97684 w 2053622"/>
                  <a:gd name="connsiteY1" fmla="*/ 830850 h 939721"/>
                  <a:gd name="connsiteX2" fmla="*/ 80686 w 2053622"/>
                  <a:gd name="connsiteY2" fmla="*/ 773669 h 939721"/>
                  <a:gd name="connsiteX3" fmla="*/ 1220829 w 2053622"/>
                  <a:gd name="connsiteY3" fmla="*/ 6906 h 939721"/>
                  <a:gd name="connsiteX4" fmla="*/ 1258929 w 2053622"/>
                  <a:gd name="connsiteY4" fmla="*/ 10717 h 939721"/>
                  <a:gd name="connsiteX5" fmla="*/ 2053622 w 2053622"/>
                  <a:gd name="connsiteY5" fmla="*/ 870782 h 939721"/>
                  <a:gd name="connsiteX6" fmla="*/ 186284 w 2053622"/>
                  <a:gd name="connsiteY6" fmla="*/ 939721 h 939721"/>
                  <a:gd name="connsiteX0" fmla="*/ 113169 w 1980507"/>
                  <a:gd name="connsiteY0" fmla="*/ 939721 h 939721"/>
                  <a:gd name="connsiteX1" fmla="*/ 24569 w 1980507"/>
                  <a:gd name="connsiteY1" fmla="*/ 830850 h 939721"/>
                  <a:gd name="connsiteX2" fmla="*/ 7571 w 1980507"/>
                  <a:gd name="connsiteY2" fmla="*/ 773669 h 939721"/>
                  <a:gd name="connsiteX3" fmla="*/ 1147714 w 1980507"/>
                  <a:gd name="connsiteY3" fmla="*/ 6906 h 939721"/>
                  <a:gd name="connsiteX4" fmla="*/ 1185814 w 1980507"/>
                  <a:gd name="connsiteY4" fmla="*/ 10717 h 939721"/>
                  <a:gd name="connsiteX5" fmla="*/ 1980507 w 1980507"/>
                  <a:gd name="connsiteY5" fmla="*/ 870782 h 939721"/>
                  <a:gd name="connsiteX6" fmla="*/ 113169 w 1980507"/>
                  <a:gd name="connsiteY6" fmla="*/ 939721 h 939721"/>
                  <a:gd name="connsiteX0" fmla="*/ 74690 w 1989360"/>
                  <a:gd name="connsiteY0" fmla="*/ 887655 h 887655"/>
                  <a:gd name="connsiteX1" fmla="*/ 33422 w 1989360"/>
                  <a:gd name="connsiteY1" fmla="*/ 830850 h 887655"/>
                  <a:gd name="connsiteX2" fmla="*/ 16424 w 1989360"/>
                  <a:gd name="connsiteY2" fmla="*/ 773669 h 887655"/>
                  <a:gd name="connsiteX3" fmla="*/ 1156567 w 1989360"/>
                  <a:gd name="connsiteY3" fmla="*/ 6906 h 887655"/>
                  <a:gd name="connsiteX4" fmla="*/ 1194667 w 1989360"/>
                  <a:gd name="connsiteY4" fmla="*/ 10717 h 887655"/>
                  <a:gd name="connsiteX5" fmla="*/ 1989360 w 1989360"/>
                  <a:gd name="connsiteY5" fmla="*/ 870782 h 887655"/>
                  <a:gd name="connsiteX6" fmla="*/ 74690 w 1989360"/>
                  <a:gd name="connsiteY6" fmla="*/ 887655 h 887655"/>
                  <a:gd name="connsiteX0" fmla="*/ 74690 w 1989360"/>
                  <a:gd name="connsiteY0" fmla="*/ 887655 h 891456"/>
                  <a:gd name="connsiteX1" fmla="*/ 33422 w 1989360"/>
                  <a:gd name="connsiteY1" fmla="*/ 830850 h 891456"/>
                  <a:gd name="connsiteX2" fmla="*/ 16424 w 1989360"/>
                  <a:gd name="connsiteY2" fmla="*/ 773669 h 891456"/>
                  <a:gd name="connsiteX3" fmla="*/ 1156567 w 1989360"/>
                  <a:gd name="connsiteY3" fmla="*/ 6906 h 891456"/>
                  <a:gd name="connsiteX4" fmla="*/ 1194667 w 1989360"/>
                  <a:gd name="connsiteY4" fmla="*/ 10717 h 891456"/>
                  <a:gd name="connsiteX5" fmla="*/ 1989360 w 1989360"/>
                  <a:gd name="connsiteY5" fmla="*/ 870782 h 891456"/>
                  <a:gd name="connsiteX6" fmla="*/ 74690 w 1989360"/>
                  <a:gd name="connsiteY6" fmla="*/ 887655 h 891456"/>
                  <a:gd name="connsiteX0" fmla="*/ 66068 w 1980738"/>
                  <a:gd name="connsiteY0" fmla="*/ 887655 h 891458"/>
                  <a:gd name="connsiteX1" fmla="*/ 24800 w 1980738"/>
                  <a:gd name="connsiteY1" fmla="*/ 830850 h 891458"/>
                  <a:gd name="connsiteX2" fmla="*/ 7802 w 1980738"/>
                  <a:gd name="connsiteY2" fmla="*/ 773669 h 891458"/>
                  <a:gd name="connsiteX3" fmla="*/ 1147945 w 1980738"/>
                  <a:gd name="connsiteY3" fmla="*/ 6906 h 891458"/>
                  <a:gd name="connsiteX4" fmla="*/ 1186045 w 1980738"/>
                  <a:gd name="connsiteY4" fmla="*/ 10717 h 891458"/>
                  <a:gd name="connsiteX5" fmla="*/ 1980738 w 1980738"/>
                  <a:gd name="connsiteY5" fmla="*/ 870782 h 891458"/>
                  <a:gd name="connsiteX6" fmla="*/ 66068 w 1980738"/>
                  <a:gd name="connsiteY6" fmla="*/ 887655 h 891458"/>
                  <a:gd name="connsiteX0" fmla="*/ 66068 w 1980738"/>
                  <a:gd name="connsiteY0" fmla="*/ 943918 h 943918"/>
                  <a:gd name="connsiteX1" fmla="*/ 24800 w 1980738"/>
                  <a:gd name="connsiteY1" fmla="*/ 887113 h 943918"/>
                  <a:gd name="connsiteX2" fmla="*/ 7802 w 1980738"/>
                  <a:gd name="connsiteY2" fmla="*/ 829932 h 943918"/>
                  <a:gd name="connsiteX3" fmla="*/ 1147945 w 1980738"/>
                  <a:gd name="connsiteY3" fmla="*/ 63169 h 943918"/>
                  <a:gd name="connsiteX4" fmla="*/ 1186045 w 1980738"/>
                  <a:gd name="connsiteY4" fmla="*/ 66980 h 943918"/>
                  <a:gd name="connsiteX5" fmla="*/ 1980738 w 1980738"/>
                  <a:gd name="connsiteY5" fmla="*/ 917579 h 943918"/>
                  <a:gd name="connsiteX6" fmla="*/ 66068 w 1980738"/>
                  <a:gd name="connsiteY6" fmla="*/ 943918 h 943918"/>
                  <a:gd name="connsiteX0" fmla="*/ 66068 w 1980738"/>
                  <a:gd name="connsiteY0" fmla="*/ 888677 h 888677"/>
                  <a:gd name="connsiteX1" fmla="*/ 24800 w 1980738"/>
                  <a:gd name="connsiteY1" fmla="*/ 831872 h 888677"/>
                  <a:gd name="connsiteX2" fmla="*/ 7802 w 1980738"/>
                  <a:gd name="connsiteY2" fmla="*/ 774691 h 888677"/>
                  <a:gd name="connsiteX3" fmla="*/ 1147945 w 1980738"/>
                  <a:gd name="connsiteY3" fmla="*/ 7928 h 888677"/>
                  <a:gd name="connsiteX4" fmla="*/ 1186045 w 1980738"/>
                  <a:gd name="connsiteY4" fmla="*/ 11739 h 888677"/>
                  <a:gd name="connsiteX5" fmla="*/ 1980738 w 1980738"/>
                  <a:gd name="connsiteY5" fmla="*/ 862338 h 888677"/>
                  <a:gd name="connsiteX6" fmla="*/ 66068 w 1980738"/>
                  <a:gd name="connsiteY6" fmla="*/ 888677 h 88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738" h="888677">
                    <a:moveTo>
                      <a:pt x="66068" y="888677"/>
                    </a:moveTo>
                    <a:cubicBezTo>
                      <a:pt x="48133" y="844071"/>
                      <a:pt x="34511" y="850870"/>
                      <a:pt x="24800" y="831872"/>
                    </a:cubicBezTo>
                    <a:cubicBezTo>
                      <a:pt x="15089" y="812874"/>
                      <a:pt x="-13725" y="788949"/>
                      <a:pt x="7802" y="774691"/>
                    </a:cubicBezTo>
                    <a:cubicBezTo>
                      <a:pt x="201357" y="646493"/>
                      <a:pt x="1067935" y="63173"/>
                      <a:pt x="1147945" y="7928"/>
                    </a:cubicBezTo>
                    <a:cubicBezTo>
                      <a:pt x="1164137" y="-3502"/>
                      <a:pt x="1170310" y="-2866"/>
                      <a:pt x="1186045" y="11739"/>
                    </a:cubicBezTo>
                    <a:cubicBezTo>
                      <a:pt x="1324844" y="154141"/>
                      <a:pt x="1732752" y="586924"/>
                      <a:pt x="1980738" y="862338"/>
                    </a:cubicBezTo>
                    <a:cubicBezTo>
                      <a:pt x="1356627" y="910065"/>
                      <a:pt x="599950" y="866574"/>
                      <a:pt x="66068" y="888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5693C1E-3561-499F-B37A-086A255D236D}"/>
                  </a:ext>
                </a:extLst>
              </p:cNvPr>
              <p:cNvSpPr/>
              <p:nvPr/>
            </p:nvSpPr>
            <p:spPr>
              <a:xfrm>
                <a:off x="1509767" y="5181402"/>
                <a:ext cx="1129540" cy="1637209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977A9D8E-2571-461A-9A01-5E0B8C65F8BB}"/>
                </a:ext>
              </a:extLst>
            </p:cNvPr>
            <p:cNvSpPr/>
            <p:nvPr/>
          </p:nvSpPr>
          <p:spPr>
            <a:xfrm>
              <a:off x="1158431" y="4364985"/>
              <a:ext cx="629583" cy="628557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F035F2-CE46-4692-9AA1-4D8A9BF80E59}"/>
                </a:ext>
              </a:extLst>
            </p:cNvPr>
            <p:cNvSpPr/>
            <p:nvPr/>
          </p:nvSpPr>
          <p:spPr>
            <a:xfrm>
              <a:off x="1191846" y="3385664"/>
              <a:ext cx="635841" cy="468071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2192000" cy="1140891"/>
          </a:xfrm>
          <a:prstGeom prst="rect">
            <a:avLst/>
          </a:prstGeom>
        </p:spPr>
      </p:pic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635" y="353380"/>
            <a:ext cx="9805082" cy="724247"/>
          </a:xfrm>
        </p:spPr>
        <p:txBody>
          <a:bodyPr/>
          <a:lstStyle/>
          <a:p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  자료 출처</a:t>
            </a:r>
            <a:endParaRPr lang="en-US" sz="6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580278" y="2131330"/>
            <a:ext cx="8407955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Node.js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교과서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개정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판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길벗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조현영 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2020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년도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A6C4E-65C7-477D-97E3-AA584E6A76BA}"/>
              </a:ext>
            </a:extLst>
          </p:cNvPr>
          <p:cNvSpPr txBox="1"/>
          <p:nvPr/>
        </p:nvSpPr>
        <p:spPr>
          <a:xfrm>
            <a:off x="588664" y="80994"/>
            <a:ext cx="59762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1034143"/>
            <a:ext cx="10232572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55171" y="2090664"/>
            <a:ext cx="9252857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en-US" altLang="ko-KR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모듈로 웹 소켓 사용하기 </a:t>
            </a:r>
            <a:r>
              <a:rPr lang="en-US" altLang="ko-KR" sz="28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12.2</a:t>
            </a:r>
            <a:endParaRPr lang="ko-KR" altLang="en-US" sz="28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2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74914" y="31069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gif-chat </a:t>
            </a:r>
            <a:r>
              <a:rPr lang="ko-KR" altLang="en-US" sz="4000" dirty="0"/>
              <a:t>프로젝트 생성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74914" y="1636260"/>
            <a:ext cx="810771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gif-chat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폴더 생성 후 </a:t>
            </a:r>
            <a:r>
              <a:rPr lang="en-US" altLang="ko-KR" sz="2400" dirty="0" err="1"/>
              <a:t>package.json</a:t>
            </a:r>
            <a:r>
              <a:rPr lang="en-US" altLang="ko-KR" sz="2400" dirty="0"/>
              <a:t> </a:t>
            </a:r>
            <a:r>
              <a:rPr lang="ko-KR" altLang="en-US" sz="2400" dirty="0"/>
              <a:t>작성</a:t>
            </a:r>
            <a:endParaRPr lang="en-US" altLang="ko-KR" sz="2400" dirty="0"/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B97DB-9CF0-4C6B-A230-7FEB704D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023" y="1480292"/>
            <a:ext cx="2589806" cy="13735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24FB70-F1F3-4F3B-B8A7-4A4E7C66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94" y="2881064"/>
            <a:ext cx="2216063" cy="3407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7877" y="3564576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3">
                    <a:lumMod val="75000"/>
                  </a:schemeClr>
                </a:solidFill>
              </a:rPr>
              <a:t>package.json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9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31371" y="2888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기본 파일</a:t>
            </a:r>
            <a:r>
              <a:rPr lang="en-US" altLang="ko-KR" sz="4000" dirty="0"/>
              <a:t> </a:t>
            </a:r>
            <a:r>
              <a:rPr lang="ko-KR" altLang="en-US" sz="4000" dirty="0"/>
              <a:t>작성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27314" y="1614379"/>
            <a:ext cx="9303391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패키지를 설치하고 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r>
              <a:rPr lang="en-US" altLang="ko-KR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env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app.js, routes/index.js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파일 작성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2"/>
              </a:rPr>
              <a:t>https://github.com/ZeroCho/nodejs-book/tree/master/ch12/12.2/gif-chat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09D2A-9D24-445E-B866-D6A12450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18" y="2135760"/>
            <a:ext cx="2181225" cy="1847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38399" y="4911977"/>
            <a:ext cx="8077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https://github.com/ZeroCho/nodejs-book/tree/master/ch12/12.2/gif-chat</a:t>
            </a:r>
          </a:p>
        </p:txBody>
      </p:sp>
    </p:spTree>
    <p:extLst>
      <p:ext uri="{BB962C8B-B14F-4D97-AF65-F5344CB8AC3E}">
        <p14:creationId xmlns:p14="http://schemas.microsoft.com/office/powerpoint/2010/main" val="379152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79426" y="8012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</a:rPr>
              <a:t>모듈 설치하기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7338" y="1464006"/>
            <a:ext cx="810771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npm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로 설치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웹 소켓을 익스프레스에 연결하기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socket.js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는 나중에 작성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B3DC8-E8A2-4815-8B8C-8223A1C1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364" y="1464006"/>
            <a:ext cx="4295613" cy="4577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7906" y="3627974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3">
                    <a:lumMod val="75000"/>
                  </a:schemeClr>
                </a:solidFill>
              </a:rPr>
              <a:t>app.json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0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58473" y="32481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socket.js </a:t>
            </a:r>
            <a:r>
              <a:rPr lang="ko-KR" altLang="en-US" sz="4000" dirty="0"/>
              <a:t>파일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76352" y="1355148"/>
            <a:ext cx="3957791" cy="496462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100" dirty="0" err="1">
                <a:latin typeface="돋움" panose="020B0600000101010101" pitchFamily="50" charset="-127"/>
                <a:ea typeface="돋움" panose="020B0600000101010101" pitchFamily="50" charset="-127"/>
              </a:rPr>
              <a:t>ws</a:t>
            </a:r>
            <a:r>
              <a:rPr lang="en-US" altLang="ko-KR" sz="31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3100" dirty="0">
                <a:latin typeface="돋움" panose="020B0600000101010101" pitchFamily="50" charset="-127"/>
                <a:ea typeface="돋움" panose="020B0600000101010101" pitchFamily="50" charset="-127"/>
              </a:rPr>
              <a:t>모듈을 불러옴</a:t>
            </a:r>
            <a:endParaRPr lang="en-US" altLang="ko-KR" sz="3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new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Websocket.Server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({ server })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로 익스프레스 서버와 연결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connection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이벤트는 서버와 연결될 때 실행되는 이벤트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req.headers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[‘x-forwarded-for’] ||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req.connection.remoteAddress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는 클라이언트의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IP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를 알아내는 유명한 방법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message, error, close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이벤트는 각각 메시지가 올 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에러 발생할 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서버 연결 종료할 때 호출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ws.OPEN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은 연결 상태가 열려있다는 뜻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연결되었다는 뜻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lvl="1"/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</a:rPr>
              <a:t>ws.send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로 메시지 전송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(3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초마다 보내고 있음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0D1F8E-2D7B-49D3-95ED-6875BBA7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86" y="1355148"/>
            <a:ext cx="2304280" cy="92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F8F0DA-608E-4EB9-90D2-456AA255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73" y="2219253"/>
            <a:ext cx="4730680" cy="4279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C2B318-D125-4401-8AB8-E4591FED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255" y="1355148"/>
            <a:ext cx="2167990" cy="8685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9877" y="955038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accent3">
                    <a:lumMod val="75000"/>
                  </a:schemeClr>
                </a:solidFill>
              </a:rPr>
              <a:t>socket.json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184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4149</TotalTime>
  <Words>1529</Words>
  <Application>Microsoft Office PowerPoint</Application>
  <PresentationFormat>와이드스크린</PresentationFormat>
  <Paragraphs>227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KoPub돋움체_Pro Bold</vt:lpstr>
      <vt:lpstr>KoPub돋움체_Pro Medium</vt:lpstr>
      <vt:lpstr>굴림</vt:lpstr>
      <vt:lpstr>돋움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HyunJu Lee</cp:lastModifiedBy>
  <cp:revision>308</cp:revision>
  <dcterms:created xsi:type="dcterms:W3CDTF">2020-01-20T05:08:25Z</dcterms:created>
  <dcterms:modified xsi:type="dcterms:W3CDTF">2023-11-14T06:34:22Z</dcterms:modified>
</cp:coreProperties>
</file>